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TDTD순고딕" panose="020B0600000101010101" charset="-127"/>
      <p:regular r:id="rId18"/>
    </p:embeddedFont>
    <p:embeddedFont>
      <p:font typeface="TDTD순고딕 Bold" panose="020B0600000101010101" charset="-127"/>
      <p:regular r:id="rId19"/>
    </p:embeddedFont>
    <p:embeddedFont>
      <p:font typeface="TDTD평고딕" panose="020B0600000101010101" charset="-127"/>
      <p:regular r:id="rId20"/>
    </p:embeddedFont>
    <p:embeddedFont>
      <p:font typeface="Tlab 돋움 레귤러" panose="020B0600000101010101" charset="-127"/>
      <p:regular r:id="rId21"/>
    </p:embeddedFont>
    <p:embeddedFont>
      <p:font typeface="Tlab 돋움 레귤러 Bold" panose="020B0600000101010101" charset="-127"/>
      <p:regular r:id="rId22"/>
    </p:embeddedFont>
    <p:embeddedFont>
      <p:font typeface="Cabin" panose="020B0600000101010101" charset="0"/>
      <p:regular r:id="rId23"/>
    </p:embeddedFont>
    <p:embeddedFont>
      <p:font typeface="Cabin Bold" panose="020B0600000101010101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74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6" d="100"/>
          <a:sy n="36" d="100"/>
        </p:scale>
        <p:origin x="52" y="1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52681" y="8128665"/>
            <a:ext cx="8057793" cy="7285019"/>
            <a:chOff x="0" y="0"/>
            <a:chExt cx="736529" cy="6658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36529" cy="665893"/>
            </a:xfrm>
            <a:custGeom>
              <a:avLst/>
              <a:gdLst/>
              <a:ahLst/>
              <a:cxnLst/>
              <a:rect l="l" t="t" r="r" b="b"/>
              <a:pathLst>
                <a:path w="736529" h="665893">
                  <a:moveTo>
                    <a:pt x="368265" y="0"/>
                  </a:moveTo>
                  <a:cubicBezTo>
                    <a:pt x="164878" y="0"/>
                    <a:pt x="0" y="149065"/>
                    <a:pt x="0" y="332946"/>
                  </a:cubicBezTo>
                  <a:cubicBezTo>
                    <a:pt x="0" y="516828"/>
                    <a:pt x="164878" y="665893"/>
                    <a:pt x="368265" y="665893"/>
                  </a:cubicBezTo>
                  <a:cubicBezTo>
                    <a:pt x="571651" y="665893"/>
                    <a:pt x="736529" y="516828"/>
                    <a:pt x="736529" y="332946"/>
                  </a:cubicBezTo>
                  <a:cubicBezTo>
                    <a:pt x="736529" y="149065"/>
                    <a:pt x="571651" y="0"/>
                    <a:pt x="368265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69050" y="-13773"/>
              <a:ext cx="598430" cy="617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244852" y="1828455"/>
            <a:ext cx="2463675" cy="2846683"/>
          </a:xfrm>
          <a:custGeom>
            <a:avLst/>
            <a:gdLst/>
            <a:ahLst/>
            <a:cxnLst/>
            <a:rect l="l" t="t" r="r" b="b"/>
            <a:pathLst>
              <a:path w="2463675" h="2846683">
                <a:moveTo>
                  <a:pt x="0" y="0"/>
                </a:moveTo>
                <a:lnTo>
                  <a:pt x="2463675" y="0"/>
                </a:lnTo>
                <a:lnTo>
                  <a:pt x="2463675" y="2846683"/>
                </a:lnTo>
                <a:lnTo>
                  <a:pt x="0" y="28466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431011" y="5517420"/>
            <a:ext cx="17856989" cy="1811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439"/>
              </a:lnSpc>
            </a:pPr>
            <a:r>
              <a:rPr lang="en-US" sz="7801" spc="-234" dirty="0" err="1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FloodRescue</a:t>
            </a:r>
            <a:r>
              <a:rPr lang="en-US" sz="7801" spc="-234" dirty="0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 Vision</a:t>
            </a:r>
          </a:p>
          <a:p>
            <a:pPr algn="l">
              <a:lnSpc>
                <a:spcPts val="4841"/>
              </a:lnSpc>
            </a:pPr>
            <a:r>
              <a:rPr lang="en-US" sz="4001" spc="-120" dirty="0">
                <a:solidFill>
                  <a:srgbClr val="6274CF"/>
                </a:solidFill>
                <a:latin typeface="TDTD평고딕"/>
                <a:ea typeface="TDTD평고딕"/>
                <a:cs typeface="TDTD평고딕"/>
                <a:sym typeface="TDTD평고딕"/>
              </a:rPr>
              <a:t>: Human &amp; Debris Detection with Path Planning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8285147"/>
            <a:ext cx="3422479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b="1" spc="32">
                <a:solidFill>
                  <a:srgbClr val="6274CF"/>
                </a:solidFill>
                <a:latin typeface="TDTD순고딕 Bold"/>
                <a:ea typeface="TDTD순고딕 Bold"/>
                <a:cs typeface="TDTD순고딕 Bold"/>
                <a:sym typeface="TDTD순고딕 Bold"/>
              </a:rPr>
              <a:t>2조 배상윤, 김현지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792798"/>
            <a:ext cx="2406276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  <a:spcBef>
                <a:spcPct val="0"/>
              </a:spcBef>
            </a:pPr>
            <a:r>
              <a:rPr lang="en-US" sz="2600" spc="41">
                <a:solidFill>
                  <a:srgbClr val="252525"/>
                </a:solidFill>
                <a:latin typeface="Cabin"/>
                <a:ea typeface="Cabin"/>
                <a:cs typeface="Cabin"/>
                <a:sym typeface="Cabin"/>
              </a:rPr>
              <a:t>2025. 08. 29</a:t>
            </a:r>
          </a:p>
        </p:txBody>
      </p:sp>
      <p:sp>
        <p:nvSpPr>
          <p:cNvPr id="9" name="AutoShape 9"/>
          <p:cNvSpPr/>
          <p:nvPr/>
        </p:nvSpPr>
        <p:spPr>
          <a:xfrm>
            <a:off x="990600" y="1397084"/>
            <a:ext cx="16230600" cy="0"/>
          </a:xfrm>
          <a:prstGeom prst="line">
            <a:avLst/>
          </a:prstGeom>
          <a:ln w="38100" cap="flat">
            <a:solidFill>
              <a:srgbClr val="25252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144442F-7545-1796-0E4C-2B09801B2790}"/>
              </a:ext>
            </a:extLst>
          </p:cNvPr>
          <p:cNvSpPr/>
          <p:nvPr/>
        </p:nvSpPr>
        <p:spPr>
          <a:xfrm>
            <a:off x="838200" y="2781300"/>
            <a:ext cx="16688715" cy="6324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Freeform 2"/>
          <p:cNvSpPr/>
          <p:nvPr/>
        </p:nvSpPr>
        <p:spPr>
          <a:xfrm>
            <a:off x="1028700" y="2994065"/>
            <a:ext cx="16383327" cy="5959435"/>
          </a:xfrm>
          <a:custGeom>
            <a:avLst/>
            <a:gdLst/>
            <a:ahLst/>
            <a:cxnLst/>
            <a:rect l="l" t="t" r="r" b="b"/>
            <a:pathLst>
              <a:path w="16383327" h="5959435">
                <a:moveTo>
                  <a:pt x="0" y="0"/>
                </a:moveTo>
                <a:lnTo>
                  <a:pt x="16383327" y="0"/>
                </a:lnTo>
                <a:lnTo>
                  <a:pt x="16383327" y="5959435"/>
                </a:lnTo>
                <a:lnTo>
                  <a:pt x="0" y="5959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13485" y="336752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03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83324" y="388187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데이터셋 및 구현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868295"/>
            <a:ext cx="2494047" cy="42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생성된 그리드맵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3485" y="3106588"/>
            <a:ext cx="7344099" cy="3001901"/>
          </a:xfrm>
          <a:custGeom>
            <a:avLst/>
            <a:gdLst/>
            <a:ahLst/>
            <a:cxnLst/>
            <a:rect l="l" t="t" r="r" b="b"/>
            <a:pathLst>
              <a:path w="7344099" h="3001901">
                <a:moveTo>
                  <a:pt x="0" y="0"/>
                </a:moveTo>
                <a:lnTo>
                  <a:pt x="7344099" y="0"/>
                </a:lnTo>
                <a:lnTo>
                  <a:pt x="7344099" y="3001901"/>
                </a:lnTo>
                <a:lnTo>
                  <a:pt x="0" y="30019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13485" y="336752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03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83324" y="388187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데이터셋 및 구현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975872"/>
            <a:ext cx="2359576" cy="42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ONNX 변환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733429" y="1975872"/>
            <a:ext cx="3650494" cy="42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TensorRT 변환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54698" y="3030388"/>
            <a:ext cx="8360000" cy="2405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6"/>
              </a:lnSpc>
            </a:pPr>
            <a:r>
              <a:rPr lang="en-US" sz="2604" spc="26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604" spc="26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trtexec</a:t>
            </a:r>
            <a:r>
              <a:rPr lang="en-US" sz="2604" spc="26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--</a:t>
            </a:r>
            <a:r>
              <a:rPr lang="en-US" sz="2604" spc="26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onnx</a:t>
            </a:r>
            <a:r>
              <a:rPr lang="en-US" sz="2604" spc="26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=</a:t>
            </a:r>
            <a:r>
              <a:rPr lang="en-US" sz="2604" spc="26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model_final.onnx</a:t>
            </a:r>
            <a:r>
              <a:rPr lang="en-US" sz="2604" spc="26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--</a:t>
            </a:r>
            <a:r>
              <a:rPr lang="en-US" sz="2604" spc="26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saveEngine</a:t>
            </a:r>
            <a:r>
              <a:rPr lang="en-US" sz="2604" spc="26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=goal_model_final.fp16.416.engine --fp16</a:t>
            </a:r>
          </a:p>
          <a:p>
            <a:pPr algn="l">
              <a:lnSpc>
                <a:spcPts val="3906"/>
              </a:lnSpc>
            </a:pPr>
            <a:endParaRPr lang="en-US" sz="2604" spc="26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562236" lvl="1" indent="-281118" algn="l">
              <a:lnSpc>
                <a:spcPts val="3906"/>
              </a:lnSpc>
              <a:buFont typeface="Arial"/>
              <a:buChar char="•"/>
            </a:pPr>
            <a:endParaRPr lang="en-US" sz="2604" spc="26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830714" y="3907908"/>
            <a:ext cx="3083010" cy="3822712"/>
          </a:xfrm>
          <a:custGeom>
            <a:avLst/>
            <a:gdLst/>
            <a:ahLst/>
            <a:cxnLst/>
            <a:rect l="l" t="t" r="r" b="b"/>
            <a:pathLst>
              <a:path w="3083010" h="3822712">
                <a:moveTo>
                  <a:pt x="0" y="0"/>
                </a:moveTo>
                <a:lnTo>
                  <a:pt x="3083009" y="0"/>
                </a:lnTo>
                <a:lnTo>
                  <a:pt x="3083009" y="3822712"/>
                </a:lnTo>
                <a:lnTo>
                  <a:pt x="0" y="38227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289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1024760" y="3944636"/>
            <a:ext cx="3430187" cy="3560865"/>
          </a:xfrm>
          <a:custGeom>
            <a:avLst/>
            <a:gdLst/>
            <a:ahLst/>
            <a:cxnLst/>
            <a:rect l="l" t="t" r="r" b="b"/>
            <a:pathLst>
              <a:path w="3430187" h="3560865">
                <a:moveTo>
                  <a:pt x="0" y="0"/>
                </a:moveTo>
                <a:lnTo>
                  <a:pt x="3430187" y="0"/>
                </a:lnTo>
                <a:lnTo>
                  <a:pt x="3430187" y="3560865"/>
                </a:lnTo>
                <a:lnTo>
                  <a:pt x="0" y="35608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5506" t="-6121" b="-108210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144562" y="419100"/>
            <a:ext cx="1396179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b="1" spc="13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04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430594" y="46101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결과 및 시연</a:t>
            </a:r>
          </a:p>
        </p:txBody>
      </p:sp>
      <p:sp>
        <p:nvSpPr>
          <p:cNvPr id="6" name="Freeform 6"/>
          <p:cNvSpPr/>
          <p:nvPr/>
        </p:nvSpPr>
        <p:spPr>
          <a:xfrm>
            <a:off x="8285198" y="3984709"/>
            <a:ext cx="3010932" cy="3669110"/>
          </a:xfrm>
          <a:custGeom>
            <a:avLst/>
            <a:gdLst/>
            <a:ahLst/>
            <a:cxnLst/>
            <a:rect l="l" t="t" r="r" b="b"/>
            <a:pathLst>
              <a:path w="3010932" h="3669110">
                <a:moveTo>
                  <a:pt x="0" y="0"/>
                </a:moveTo>
                <a:lnTo>
                  <a:pt x="3010932" y="0"/>
                </a:lnTo>
                <a:lnTo>
                  <a:pt x="3010932" y="3669110"/>
                </a:lnTo>
                <a:lnTo>
                  <a:pt x="0" y="36691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202" b="-10224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245046" y="1911532"/>
            <a:ext cx="8010877" cy="565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25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객체 탐지 성능 평가 지표 (confusion matrix)</a:t>
            </a:r>
          </a:p>
        </p:txBody>
      </p:sp>
      <p:sp>
        <p:nvSpPr>
          <p:cNvPr id="8" name="Freeform 8"/>
          <p:cNvSpPr/>
          <p:nvPr/>
        </p:nvSpPr>
        <p:spPr>
          <a:xfrm>
            <a:off x="11837652" y="3417452"/>
            <a:ext cx="6035421" cy="4496389"/>
          </a:xfrm>
          <a:custGeom>
            <a:avLst/>
            <a:gdLst/>
            <a:ahLst/>
            <a:cxnLst/>
            <a:rect l="l" t="t" r="r" b="b"/>
            <a:pathLst>
              <a:path w="6035421" h="4496389">
                <a:moveTo>
                  <a:pt x="0" y="0"/>
                </a:moveTo>
                <a:lnTo>
                  <a:pt x="6035421" y="0"/>
                </a:lnTo>
                <a:lnTo>
                  <a:pt x="6035421" y="4496389"/>
                </a:lnTo>
                <a:lnTo>
                  <a:pt x="0" y="44963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30594" y="2905299"/>
            <a:ext cx="14161135" cy="6956658"/>
          </a:xfrm>
          <a:custGeom>
            <a:avLst/>
            <a:gdLst/>
            <a:ahLst/>
            <a:cxnLst/>
            <a:rect l="l" t="t" r="r" b="b"/>
            <a:pathLst>
              <a:path w="14161135" h="6956658">
                <a:moveTo>
                  <a:pt x="0" y="0"/>
                </a:moveTo>
                <a:lnTo>
                  <a:pt x="14161135" y="0"/>
                </a:lnTo>
                <a:lnTo>
                  <a:pt x="14161135" y="6956658"/>
                </a:lnTo>
                <a:lnTo>
                  <a:pt x="0" y="6956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144562" y="419100"/>
            <a:ext cx="1396179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b="1" spc="13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04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30594" y="46101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결과 및 시연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45046" y="1911532"/>
            <a:ext cx="8010877" cy="565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25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UNet model 성능 평가 지표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053" b="1053"/>
          <a:stretch>
            <a:fillRect/>
          </a:stretch>
        </p:blipFill>
        <p:spPr>
          <a:xfrm>
            <a:off x="1609545" y="2486199"/>
            <a:ext cx="14309007" cy="700377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144562" y="419100"/>
            <a:ext cx="1396179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b="1" spc="13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04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30594" y="46101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결과 및 시연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45046" y="1701982"/>
            <a:ext cx="8010877" cy="565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25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시연 영상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778733"/>
            <a:ext cx="5227958" cy="5479567"/>
            <a:chOff x="0" y="0"/>
            <a:chExt cx="1376911" cy="14431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6911" cy="1443178"/>
            </a:xfrm>
            <a:custGeom>
              <a:avLst/>
              <a:gdLst/>
              <a:ahLst/>
              <a:cxnLst/>
              <a:rect l="l" t="t" r="r" b="b"/>
              <a:pathLst>
                <a:path w="1376911" h="1443178">
                  <a:moveTo>
                    <a:pt x="75524" y="0"/>
                  </a:moveTo>
                  <a:lnTo>
                    <a:pt x="1301387" y="0"/>
                  </a:lnTo>
                  <a:cubicBezTo>
                    <a:pt x="1343097" y="0"/>
                    <a:pt x="1376911" y="33813"/>
                    <a:pt x="1376911" y="75524"/>
                  </a:cubicBezTo>
                  <a:lnTo>
                    <a:pt x="1376911" y="1367654"/>
                  </a:lnTo>
                  <a:cubicBezTo>
                    <a:pt x="1376911" y="1387684"/>
                    <a:pt x="1368954" y="1406894"/>
                    <a:pt x="1354790" y="1421058"/>
                  </a:cubicBezTo>
                  <a:cubicBezTo>
                    <a:pt x="1340627" y="1435221"/>
                    <a:pt x="1321417" y="1443178"/>
                    <a:pt x="1301387" y="1443178"/>
                  </a:cubicBezTo>
                  <a:lnTo>
                    <a:pt x="75524" y="1443178"/>
                  </a:lnTo>
                  <a:cubicBezTo>
                    <a:pt x="55494" y="1443178"/>
                    <a:pt x="36284" y="1435221"/>
                    <a:pt x="22121" y="1421058"/>
                  </a:cubicBezTo>
                  <a:cubicBezTo>
                    <a:pt x="7957" y="1406894"/>
                    <a:pt x="0" y="1387684"/>
                    <a:pt x="0" y="1367654"/>
                  </a:cubicBezTo>
                  <a:lnTo>
                    <a:pt x="0" y="75524"/>
                  </a:lnTo>
                  <a:cubicBezTo>
                    <a:pt x="0" y="55494"/>
                    <a:pt x="7957" y="36284"/>
                    <a:pt x="22121" y="22121"/>
                  </a:cubicBezTo>
                  <a:cubicBezTo>
                    <a:pt x="36284" y="7957"/>
                    <a:pt x="55494" y="0"/>
                    <a:pt x="7552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6274CF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376911" cy="1500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531389" y="3778733"/>
            <a:ext cx="5227958" cy="5479567"/>
            <a:chOff x="0" y="0"/>
            <a:chExt cx="1376911" cy="14431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76911" cy="1443178"/>
            </a:xfrm>
            <a:custGeom>
              <a:avLst/>
              <a:gdLst/>
              <a:ahLst/>
              <a:cxnLst/>
              <a:rect l="l" t="t" r="r" b="b"/>
              <a:pathLst>
                <a:path w="1376911" h="1443178">
                  <a:moveTo>
                    <a:pt x="75524" y="0"/>
                  </a:moveTo>
                  <a:lnTo>
                    <a:pt x="1301387" y="0"/>
                  </a:lnTo>
                  <a:cubicBezTo>
                    <a:pt x="1343097" y="0"/>
                    <a:pt x="1376911" y="33813"/>
                    <a:pt x="1376911" y="75524"/>
                  </a:cubicBezTo>
                  <a:lnTo>
                    <a:pt x="1376911" y="1367654"/>
                  </a:lnTo>
                  <a:cubicBezTo>
                    <a:pt x="1376911" y="1387684"/>
                    <a:pt x="1368954" y="1406894"/>
                    <a:pt x="1354790" y="1421058"/>
                  </a:cubicBezTo>
                  <a:cubicBezTo>
                    <a:pt x="1340627" y="1435221"/>
                    <a:pt x="1321417" y="1443178"/>
                    <a:pt x="1301387" y="1443178"/>
                  </a:cubicBezTo>
                  <a:lnTo>
                    <a:pt x="75524" y="1443178"/>
                  </a:lnTo>
                  <a:cubicBezTo>
                    <a:pt x="55494" y="1443178"/>
                    <a:pt x="36284" y="1435221"/>
                    <a:pt x="22121" y="1421058"/>
                  </a:cubicBezTo>
                  <a:cubicBezTo>
                    <a:pt x="7957" y="1406894"/>
                    <a:pt x="0" y="1387684"/>
                    <a:pt x="0" y="1367654"/>
                  </a:cubicBezTo>
                  <a:lnTo>
                    <a:pt x="0" y="75524"/>
                  </a:lnTo>
                  <a:cubicBezTo>
                    <a:pt x="0" y="55494"/>
                    <a:pt x="7957" y="36284"/>
                    <a:pt x="22121" y="22121"/>
                  </a:cubicBezTo>
                  <a:cubicBezTo>
                    <a:pt x="36284" y="7957"/>
                    <a:pt x="55494" y="0"/>
                    <a:pt x="75524" y="0"/>
                  </a:cubicBezTo>
                  <a:close/>
                </a:path>
              </a:pathLst>
            </a:custGeom>
            <a:solidFill>
              <a:srgbClr val="6274CF"/>
            </a:solidFill>
            <a:ln w="38100" cap="rnd">
              <a:solidFill>
                <a:srgbClr val="6274CF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376911" cy="1500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031342" y="3778733"/>
            <a:ext cx="5227958" cy="5479567"/>
            <a:chOff x="0" y="0"/>
            <a:chExt cx="1376911" cy="144317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76911" cy="1443178"/>
            </a:xfrm>
            <a:custGeom>
              <a:avLst/>
              <a:gdLst/>
              <a:ahLst/>
              <a:cxnLst/>
              <a:rect l="l" t="t" r="r" b="b"/>
              <a:pathLst>
                <a:path w="1376911" h="1443178">
                  <a:moveTo>
                    <a:pt x="75524" y="0"/>
                  </a:moveTo>
                  <a:lnTo>
                    <a:pt x="1301387" y="0"/>
                  </a:lnTo>
                  <a:cubicBezTo>
                    <a:pt x="1343097" y="0"/>
                    <a:pt x="1376911" y="33813"/>
                    <a:pt x="1376911" y="75524"/>
                  </a:cubicBezTo>
                  <a:lnTo>
                    <a:pt x="1376911" y="1367654"/>
                  </a:lnTo>
                  <a:cubicBezTo>
                    <a:pt x="1376911" y="1387684"/>
                    <a:pt x="1368954" y="1406894"/>
                    <a:pt x="1354790" y="1421058"/>
                  </a:cubicBezTo>
                  <a:cubicBezTo>
                    <a:pt x="1340627" y="1435221"/>
                    <a:pt x="1321417" y="1443178"/>
                    <a:pt x="1301387" y="1443178"/>
                  </a:cubicBezTo>
                  <a:lnTo>
                    <a:pt x="75524" y="1443178"/>
                  </a:lnTo>
                  <a:cubicBezTo>
                    <a:pt x="55494" y="1443178"/>
                    <a:pt x="36284" y="1435221"/>
                    <a:pt x="22121" y="1421058"/>
                  </a:cubicBezTo>
                  <a:cubicBezTo>
                    <a:pt x="7957" y="1406894"/>
                    <a:pt x="0" y="1387684"/>
                    <a:pt x="0" y="1367654"/>
                  </a:cubicBezTo>
                  <a:lnTo>
                    <a:pt x="0" y="75524"/>
                  </a:lnTo>
                  <a:cubicBezTo>
                    <a:pt x="0" y="55494"/>
                    <a:pt x="7957" y="36284"/>
                    <a:pt x="22121" y="22121"/>
                  </a:cubicBezTo>
                  <a:cubicBezTo>
                    <a:pt x="36284" y="7957"/>
                    <a:pt x="55494" y="0"/>
                    <a:pt x="7552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6274CF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1376911" cy="15003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3048621" y="3184675"/>
            <a:ext cx="1188116" cy="118811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551310" y="3184675"/>
            <a:ext cx="1188116" cy="118811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6274CF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4051263" y="3184675"/>
            <a:ext cx="1188116" cy="118811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F4C0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3246589" y="3246922"/>
            <a:ext cx="797836" cy="79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3500" b="1" spc="105" dirty="0">
                <a:solidFill>
                  <a:srgbClr val="F9FAF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746450" y="3246922"/>
            <a:ext cx="797836" cy="79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3500" b="1" spc="10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246403" y="3246922"/>
            <a:ext cx="797836" cy="796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3500" b="1" spc="105">
                <a:solidFill>
                  <a:srgbClr val="F9FAF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37895" y="6242291"/>
            <a:ext cx="5409568" cy="2208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32"/>
              </a:lnSpc>
            </a:pPr>
            <a:r>
              <a:rPr lang="ko-KR" altLang="en-US" sz="2600" spc="26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생성된 </a:t>
            </a:r>
            <a:r>
              <a:rPr lang="ko-KR" altLang="en-US" sz="2600" spc="26" dirty="0" err="1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그리드맵을</a:t>
            </a:r>
            <a:r>
              <a:rPr lang="ko-KR" altLang="en-US" sz="2600" spc="26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토대로 </a:t>
            </a:r>
            <a:endParaRPr lang="en-US" altLang="ko-KR" sz="2600" spc="26" dirty="0">
              <a:solidFill>
                <a:srgbClr val="6274CF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algn="ctr">
              <a:lnSpc>
                <a:spcPts val="6032"/>
              </a:lnSpc>
            </a:pPr>
            <a:r>
              <a:rPr lang="ko-KR" altLang="en-US" sz="2600" spc="26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실제 구조 경로를 계획하는 </a:t>
            </a:r>
            <a:endParaRPr lang="en-US" altLang="ko-KR" sz="2600" spc="26" dirty="0">
              <a:solidFill>
                <a:srgbClr val="6274CF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algn="ctr">
              <a:lnSpc>
                <a:spcPts val="6032"/>
              </a:lnSpc>
            </a:pPr>
            <a:r>
              <a:rPr lang="ko-KR" altLang="en-US" sz="2600" spc="26" dirty="0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시스템으로 확장 가능</a:t>
            </a:r>
            <a:endParaRPr lang="en-US" sz="2600" spc="26" dirty="0">
              <a:solidFill>
                <a:srgbClr val="6274CF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6630805" y="5848884"/>
            <a:ext cx="5128542" cy="2208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32"/>
              </a:lnSpc>
            </a:pPr>
            <a:r>
              <a:rPr lang="ko-KR" altLang="en-US" sz="2600" spc="26" dirty="0">
                <a:solidFill>
                  <a:srgbClr val="FFFFF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배경 색의 다양화</a:t>
            </a:r>
            <a:endParaRPr lang="en-US" sz="2600" spc="26" dirty="0">
              <a:solidFill>
                <a:srgbClr val="FFFFFF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algn="ctr">
              <a:lnSpc>
                <a:spcPts val="6032"/>
              </a:lnSpc>
            </a:pPr>
            <a:r>
              <a:rPr lang="en-US" sz="2600" spc="26" dirty="0" err="1">
                <a:solidFill>
                  <a:srgbClr val="FFFFF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카메라</a:t>
            </a:r>
            <a:r>
              <a:rPr lang="ko-KR" altLang="en-US" sz="2600" spc="26" dirty="0">
                <a:solidFill>
                  <a:srgbClr val="FFFFF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의</a:t>
            </a:r>
            <a:r>
              <a:rPr lang="en-US" sz="2600" spc="26" dirty="0">
                <a:solidFill>
                  <a:srgbClr val="FFFFF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600" spc="26" dirty="0" err="1">
                <a:solidFill>
                  <a:srgbClr val="FFFFF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각도</a:t>
            </a:r>
            <a:r>
              <a:rPr lang="ko-KR" altLang="en-US" sz="2600" spc="26" dirty="0">
                <a:solidFill>
                  <a:srgbClr val="FFFFF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및 개수</a:t>
            </a:r>
            <a:endParaRPr lang="en-US" sz="2600" spc="26" dirty="0">
              <a:solidFill>
                <a:srgbClr val="FFFFFF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algn="ctr">
              <a:lnSpc>
                <a:spcPts val="6032"/>
              </a:lnSpc>
            </a:pPr>
            <a:r>
              <a:rPr lang="en-US" sz="2600" spc="26" dirty="0" err="1">
                <a:solidFill>
                  <a:srgbClr val="FFFFF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조명의</a:t>
            </a:r>
            <a:r>
              <a:rPr lang="en-US" sz="2600" spc="26" dirty="0">
                <a:solidFill>
                  <a:srgbClr val="FFFFF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600" spc="26" dirty="0" err="1">
                <a:solidFill>
                  <a:srgbClr val="FFFFF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변화</a:t>
            </a:r>
            <a:endParaRPr lang="en-US" sz="2600" spc="26" dirty="0">
              <a:solidFill>
                <a:srgbClr val="FFFFFF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2477592" y="5861291"/>
            <a:ext cx="4316665" cy="295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32"/>
              </a:lnSpc>
            </a:pPr>
            <a:r>
              <a:rPr lang="en-US" sz="2600" spc="26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기존 Lidar 한계 보완</a:t>
            </a:r>
          </a:p>
          <a:p>
            <a:pPr marL="561357" lvl="1" indent="-280678" algn="ctr">
              <a:lnSpc>
                <a:spcPts val="6032"/>
              </a:lnSpc>
              <a:buFont typeface="Arial"/>
              <a:buChar char="•"/>
            </a:pPr>
            <a:r>
              <a:rPr lang="en-US" sz="2600" spc="26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날씨 및 외부 요인에 강건</a:t>
            </a:r>
          </a:p>
          <a:p>
            <a:pPr algn="ctr">
              <a:lnSpc>
                <a:spcPts val="6032"/>
              </a:lnSpc>
            </a:pPr>
            <a:r>
              <a:rPr lang="en-US" sz="2600" spc="26">
                <a:solidFill>
                  <a:srgbClr val="6274CF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화재와 지진 등 재난 상황 적용 </a:t>
            </a:r>
          </a:p>
          <a:p>
            <a:pPr algn="ctr">
              <a:lnSpc>
                <a:spcPts val="6032"/>
              </a:lnSpc>
            </a:pPr>
            <a:endParaRPr lang="en-US" sz="2600" spc="26">
              <a:solidFill>
                <a:srgbClr val="6274CF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981543" y="4667250"/>
            <a:ext cx="3327929" cy="471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ko-KR" altLang="en-US" sz="3000" b="1" spc="30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기대효과</a:t>
            </a:r>
            <a:endParaRPr lang="en-US" sz="3000" b="1" spc="30" dirty="0">
              <a:solidFill>
                <a:srgbClr val="6274CF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7481404" y="4667250"/>
            <a:ext cx="3327929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b="1" spc="30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다양성 확보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243006" y="4667250"/>
            <a:ext cx="485016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0"/>
              </a:lnSpc>
            </a:pPr>
            <a:r>
              <a:rPr lang="en-US" sz="3000" b="1" spc="3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무인 로봇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44562" y="419100"/>
            <a:ext cx="1396179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99"/>
              </a:lnSpc>
            </a:pPr>
            <a:r>
              <a:rPr lang="en-US" sz="5499" b="1" spc="13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05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397629" y="438150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결론 및 개선 방안</a:t>
            </a:r>
          </a:p>
        </p:txBody>
      </p:sp>
      <p:sp>
        <p:nvSpPr>
          <p:cNvPr id="31" name="AutoShape 31"/>
          <p:cNvSpPr/>
          <p:nvPr/>
        </p:nvSpPr>
        <p:spPr>
          <a:xfrm>
            <a:off x="1484537" y="7060071"/>
            <a:ext cx="4332477" cy="0"/>
          </a:xfrm>
          <a:prstGeom prst="line">
            <a:avLst/>
          </a:prstGeom>
          <a:ln w="9525" cap="flat">
            <a:solidFill>
              <a:srgbClr val="6274C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2" name="AutoShape 32"/>
          <p:cNvSpPr/>
          <p:nvPr/>
        </p:nvSpPr>
        <p:spPr>
          <a:xfrm>
            <a:off x="12461780" y="6689760"/>
            <a:ext cx="4332477" cy="0"/>
          </a:xfrm>
          <a:prstGeom prst="line">
            <a:avLst/>
          </a:prstGeom>
          <a:ln w="9525" cap="flat">
            <a:solidFill>
              <a:srgbClr val="6274C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3" name="AutoShape 33"/>
          <p:cNvSpPr/>
          <p:nvPr/>
        </p:nvSpPr>
        <p:spPr>
          <a:xfrm>
            <a:off x="6979130" y="6694522"/>
            <a:ext cx="4332477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4" name="AutoShape 34"/>
          <p:cNvSpPr/>
          <p:nvPr/>
        </p:nvSpPr>
        <p:spPr>
          <a:xfrm>
            <a:off x="6979130" y="8233860"/>
            <a:ext cx="4332477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5" name="AutoShape 35"/>
          <p:cNvSpPr/>
          <p:nvPr/>
        </p:nvSpPr>
        <p:spPr>
          <a:xfrm>
            <a:off x="1484537" y="7834502"/>
            <a:ext cx="4332477" cy="0"/>
          </a:xfrm>
          <a:prstGeom prst="line">
            <a:avLst/>
          </a:prstGeom>
          <a:ln w="9525" cap="flat">
            <a:solidFill>
              <a:srgbClr val="6274C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6" name="AutoShape 36"/>
          <p:cNvSpPr/>
          <p:nvPr/>
        </p:nvSpPr>
        <p:spPr>
          <a:xfrm>
            <a:off x="12461780" y="7447286"/>
            <a:ext cx="4332477" cy="0"/>
          </a:xfrm>
          <a:prstGeom prst="line">
            <a:avLst/>
          </a:prstGeom>
          <a:ln w="9525" cap="flat">
            <a:solidFill>
              <a:srgbClr val="6274C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7" name="AutoShape 37"/>
          <p:cNvSpPr/>
          <p:nvPr/>
        </p:nvSpPr>
        <p:spPr>
          <a:xfrm>
            <a:off x="6979130" y="7464191"/>
            <a:ext cx="4332477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8" name="TextBox 38"/>
          <p:cNvSpPr txBox="1"/>
          <p:nvPr/>
        </p:nvSpPr>
        <p:spPr>
          <a:xfrm>
            <a:off x="5638800" y="2137443"/>
            <a:ext cx="1365278" cy="565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sz="2500" b="1" dirty="0" err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개선</a:t>
            </a:r>
            <a:r>
              <a:rPr lang="ko-KR" altLang="en-US" sz="2500" b="1" dirty="0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사항</a:t>
            </a:r>
            <a:endParaRPr lang="en-US" sz="2500" b="1" dirty="0">
              <a:solidFill>
                <a:srgbClr val="252525"/>
              </a:solidFill>
              <a:latin typeface="Tlab 돋움 레귤러 Bold"/>
              <a:ea typeface="Tlab 돋움 레귤러 Bold"/>
              <a:cs typeface="Tlab 돋움 레귤러 Bold"/>
              <a:sym typeface="Tlab 돋움 레귤러 Bold"/>
            </a:endParaRPr>
          </a:p>
        </p:txBody>
      </p:sp>
      <p:sp>
        <p:nvSpPr>
          <p:cNvPr id="39" name="AutoShape 39"/>
          <p:cNvSpPr/>
          <p:nvPr/>
        </p:nvSpPr>
        <p:spPr>
          <a:xfrm>
            <a:off x="3642679" y="2515264"/>
            <a:ext cx="2022145" cy="0"/>
          </a:xfrm>
          <a:prstGeom prst="line">
            <a:avLst/>
          </a:prstGeom>
          <a:ln w="38100" cap="flat">
            <a:solidFill>
              <a:srgbClr val="6274C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0" name="AutoShape 40"/>
          <p:cNvSpPr/>
          <p:nvPr/>
        </p:nvSpPr>
        <p:spPr>
          <a:xfrm>
            <a:off x="7030102" y="2496214"/>
            <a:ext cx="2115266" cy="19050"/>
          </a:xfrm>
          <a:prstGeom prst="line">
            <a:avLst/>
          </a:prstGeom>
          <a:ln w="38100" cap="flat">
            <a:solidFill>
              <a:srgbClr val="6274C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1" name="AutoShape 41"/>
          <p:cNvSpPr/>
          <p:nvPr/>
        </p:nvSpPr>
        <p:spPr>
          <a:xfrm flipH="1">
            <a:off x="3635963" y="2503796"/>
            <a:ext cx="11838" cy="840384"/>
          </a:xfrm>
          <a:prstGeom prst="line">
            <a:avLst/>
          </a:prstGeom>
          <a:ln w="38100" cap="flat">
            <a:solidFill>
              <a:srgbClr val="6274C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2" name="AutoShape 42"/>
          <p:cNvSpPr/>
          <p:nvPr/>
        </p:nvSpPr>
        <p:spPr>
          <a:xfrm>
            <a:off x="9144000" y="2503796"/>
            <a:ext cx="1368" cy="680879"/>
          </a:xfrm>
          <a:prstGeom prst="line">
            <a:avLst/>
          </a:prstGeom>
          <a:ln w="38100" cap="flat">
            <a:solidFill>
              <a:srgbClr val="6274C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3" name="TextBox 43"/>
          <p:cNvSpPr txBox="1"/>
          <p:nvPr/>
        </p:nvSpPr>
        <p:spPr>
          <a:xfrm>
            <a:off x="13953285" y="2137443"/>
            <a:ext cx="1365278" cy="565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25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활용 방안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304033" y="1695786"/>
            <a:ext cx="8010877" cy="565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25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개선사항 및 활용 방안 </a:t>
            </a:r>
          </a:p>
        </p:txBody>
      </p:sp>
      <p:sp>
        <p:nvSpPr>
          <p:cNvPr id="45" name="AutoShape 45"/>
          <p:cNvSpPr/>
          <p:nvPr/>
        </p:nvSpPr>
        <p:spPr>
          <a:xfrm flipH="1" flipV="1">
            <a:off x="14635924" y="2702586"/>
            <a:ext cx="16113" cy="408914"/>
          </a:xfrm>
          <a:prstGeom prst="line">
            <a:avLst/>
          </a:prstGeom>
          <a:ln w="38100" cap="flat">
            <a:solidFill>
              <a:srgbClr val="6274C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6" name="AutoShape 46"/>
          <p:cNvSpPr/>
          <p:nvPr/>
        </p:nvSpPr>
        <p:spPr>
          <a:xfrm>
            <a:off x="12501850" y="8266436"/>
            <a:ext cx="4332477" cy="0"/>
          </a:xfrm>
          <a:prstGeom prst="line">
            <a:avLst/>
          </a:prstGeom>
          <a:ln w="9525" cap="flat">
            <a:solidFill>
              <a:srgbClr val="6274C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74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43197" y="3841114"/>
            <a:ext cx="9803018" cy="1302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39"/>
              </a:lnSpc>
              <a:spcBef>
                <a:spcPct val="0"/>
              </a:spcBef>
            </a:pPr>
            <a:r>
              <a:rPr lang="en-US" sz="7599" b="1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THANK YOU</a:t>
            </a:r>
          </a:p>
        </p:txBody>
      </p:sp>
      <p:sp>
        <p:nvSpPr>
          <p:cNvPr id="3" name="AutoShape 3"/>
          <p:cNvSpPr/>
          <p:nvPr/>
        </p:nvSpPr>
        <p:spPr>
          <a:xfrm flipV="1">
            <a:off x="1343197" y="5417290"/>
            <a:ext cx="15601606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71320" y="2924251"/>
            <a:ext cx="751342" cy="75134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174334" y="5728194"/>
            <a:ext cx="751342" cy="751342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871320" y="5465495"/>
            <a:ext cx="751342" cy="75134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871320" y="7823516"/>
            <a:ext cx="751342" cy="75134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174334" y="2924251"/>
            <a:ext cx="751342" cy="751342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0" y="0"/>
            <a:ext cx="18288000" cy="2372063"/>
            <a:chOff x="0" y="0"/>
            <a:chExt cx="4816593" cy="62474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816592" cy="624741"/>
            </a:xfrm>
            <a:custGeom>
              <a:avLst/>
              <a:gdLst/>
              <a:ahLst/>
              <a:cxnLst/>
              <a:rect l="l" t="t" r="r" b="b"/>
              <a:pathLst>
                <a:path w="4816592" h="624741">
                  <a:moveTo>
                    <a:pt x="0" y="0"/>
                  </a:moveTo>
                  <a:lnTo>
                    <a:pt x="4816592" y="0"/>
                  </a:lnTo>
                  <a:lnTo>
                    <a:pt x="4816592" y="624741"/>
                  </a:lnTo>
                  <a:lnTo>
                    <a:pt x="0" y="624741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4816593" cy="70094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220567" y="1024107"/>
            <a:ext cx="7110099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39"/>
              </a:lnSpc>
            </a:pPr>
            <a:r>
              <a:rPr lang="en-US" sz="9600" b="1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CONTENTS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970583" y="2698627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273596" y="5502571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5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970583" y="5236711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970583" y="7592260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273596" y="2695467"/>
            <a:ext cx="552818" cy="8671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52"/>
              </a:lnSpc>
            </a:pPr>
            <a:r>
              <a:rPr lang="en-US" sz="3400" b="1" spc="102">
                <a:solidFill>
                  <a:srgbClr val="FFFFF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4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206405" y="5479216"/>
            <a:ext cx="5403203" cy="882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en-US" sz="3500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결론 및 개선 방안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927462" y="2675273"/>
            <a:ext cx="5403203" cy="882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en-US" sz="3500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개요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927462" y="5212327"/>
            <a:ext cx="5403203" cy="882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en-US" sz="3500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시스템 설계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927462" y="7574538"/>
            <a:ext cx="5403203" cy="882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en-US" sz="3500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데이터셋 및 구현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230476" y="2675273"/>
            <a:ext cx="5403203" cy="882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0"/>
              </a:lnSpc>
            </a:pPr>
            <a:r>
              <a:rPr lang="en-US" sz="3500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결과 및 시연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063967" y="3725508"/>
            <a:ext cx="6459345" cy="1281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주제 선정 배경</a:t>
            </a:r>
          </a:p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관련 연구 동향</a:t>
            </a:r>
          </a:p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프로젝트 소개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871320" y="6341811"/>
            <a:ext cx="6459345" cy="1281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탐지</a:t>
            </a:r>
            <a:r>
              <a:rPr lang="en-US" sz="2200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200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모듈</a:t>
            </a:r>
            <a:r>
              <a:rPr lang="en-US" sz="2200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(YOLO)</a:t>
            </a:r>
          </a:p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Grid Map </a:t>
            </a:r>
            <a:r>
              <a:rPr lang="en-US" sz="2200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생성</a:t>
            </a:r>
            <a:r>
              <a:rPr lang="en-US" sz="2200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200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모델</a:t>
            </a:r>
            <a:endParaRPr lang="en-US" sz="2200" spc="22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trike="sngStrike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그리드맵</a:t>
            </a:r>
            <a:r>
              <a:rPr lang="en-US" sz="2200" strike="sngStrike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200" strike="sngStrike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기반</a:t>
            </a:r>
            <a:r>
              <a:rPr lang="en-US" sz="2200" strike="sngStrike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200" strike="sngStrike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경로</a:t>
            </a:r>
            <a:r>
              <a:rPr lang="en-US" sz="2200" strike="sngStrike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200" strike="sngStrike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탐색</a:t>
            </a:r>
            <a:r>
              <a:rPr lang="en-US" sz="2200" strike="sngStrike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(A* </a:t>
            </a:r>
            <a:r>
              <a:rPr lang="en-US" sz="2200" strike="sngStrike" spc="22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알고리즘</a:t>
            </a:r>
            <a:r>
              <a:rPr lang="en-US" sz="2200" strike="sngStrike" spc="22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)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063967" y="8710099"/>
            <a:ext cx="6459345" cy="1281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Isaac Sim 합성 데이터 생성</a:t>
            </a:r>
          </a:p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YOLO 모델 학습</a:t>
            </a:r>
          </a:p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사람 + 부유물 탐지 그리드맵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50005" y="3894327"/>
            <a:ext cx="6459345" cy="1281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객체 탐지 성능 평가 지표</a:t>
            </a:r>
          </a:p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Grid Map 성능 평가 지표</a:t>
            </a:r>
          </a:p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시연 영상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150263" y="6812911"/>
            <a:ext cx="6459345" cy="405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99" lvl="1" indent="-237499" algn="l">
              <a:lnSpc>
                <a:spcPts val="3498"/>
              </a:lnSpc>
              <a:buFont typeface="Arial"/>
              <a:buChar char="•"/>
            </a:pPr>
            <a:r>
              <a:rPr lang="en-US" sz="2200" spc="22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개선 방안 및 활용 예시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14177" y="0"/>
            <a:ext cx="9073823" cy="10287000"/>
            <a:chOff x="0" y="0"/>
            <a:chExt cx="238981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89813" cy="2709333"/>
            </a:xfrm>
            <a:custGeom>
              <a:avLst/>
              <a:gdLst/>
              <a:ahLst/>
              <a:cxnLst/>
              <a:rect l="l" t="t" r="r" b="b"/>
              <a:pathLst>
                <a:path w="2389813" h="2709333">
                  <a:moveTo>
                    <a:pt x="0" y="0"/>
                  </a:moveTo>
                  <a:lnTo>
                    <a:pt x="2389813" y="0"/>
                  </a:lnTo>
                  <a:lnTo>
                    <a:pt x="238981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2389813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862304" y="2420186"/>
            <a:ext cx="7396996" cy="1909996"/>
          </a:xfrm>
          <a:custGeom>
            <a:avLst/>
            <a:gdLst/>
            <a:ahLst/>
            <a:cxnLst/>
            <a:rect l="l" t="t" r="r" b="b"/>
            <a:pathLst>
              <a:path w="7396996" h="1909996">
                <a:moveTo>
                  <a:pt x="0" y="0"/>
                </a:moveTo>
                <a:lnTo>
                  <a:pt x="7396996" y="0"/>
                </a:lnTo>
                <a:lnTo>
                  <a:pt x="7396996" y="1909997"/>
                </a:lnTo>
                <a:lnTo>
                  <a:pt x="0" y="19099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788" b="-12140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9786104" y="7487295"/>
            <a:ext cx="7561899" cy="1771005"/>
          </a:xfrm>
          <a:custGeom>
            <a:avLst/>
            <a:gdLst/>
            <a:ahLst/>
            <a:cxnLst/>
            <a:rect l="l" t="t" r="r" b="b"/>
            <a:pathLst>
              <a:path w="7561899" h="1771005">
                <a:moveTo>
                  <a:pt x="0" y="0"/>
                </a:moveTo>
                <a:lnTo>
                  <a:pt x="7561899" y="0"/>
                </a:lnTo>
                <a:lnTo>
                  <a:pt x="7561899" y="1771005"/>
                </a:lnTo>
                <a:lnTo>
                  <a:pt x="0" y="17710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380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9887901" y="4964028"/>
            <a:ext cx="7409499" cy="1889422"/>
          </a:xfrm>
          <a:custGeom>
            <a:avLst/>
            <a:gdLst/>
            <a:ahLst/>
            <a:cxnLst/>
            <a:rect l="l" t="t" r="r" b="b"/>
            <a:pathLst>
              <a:path w="7409499" h="1889422">
                <a:moveTo>
                  <a:pt x="0" y="0"/>
                </a:moveTo>
                <a:lnTo>
                  <a:pt x="7409499" y="0"/>
                </a:lnTo>
                <a:lnTo>
                  <a:pt x="7409499" y="1889422"/>
                </a:lnTo>
                <a:lnTo>
                  <a:pt x="0" y="18894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789415" y="6834400"/>
            <a:ext cx="9728564" cy="424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재난 상황에서의 사람·위험물 동시 탐지와 구조 지원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3485" y="336752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83324" y="388187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개요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9415" y="3906840"/>
            <a:ext cx="8107790" cy="1531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8"/>
              </a:lnSpc>
            </a:pPr>
            <a:r>
              <a:rPr lang="en-US" sz="2400" spc="24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최근 기록적인 폭우로 인하여 대한민국을 포함한 여러 국가에서 주거지와 도로가 침수되어 인명 피해뿐만 아니라, 교통·생활</a:t>
            </a:r>
          </a:p>
          <a:p>
            <a:pPr algn="l">
              <a:lnSpc>
                <a:spcPts val="4128"/>
              </a:lnSpc>
            </a:pPr>
            <a:r>
              <a:rPr lang="en-US" sz="2400" spc="24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기반 시설에도 큰 차질이 발생함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08142" y="7293426"/>
            <a:ext cx="7449418" cy="1531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28"/>
              </a:lnSpc>
            </a:pPr>
            <a:r>
              <a:rPr lang="en-US" sz="2400" spc="24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이와 같은 재난 상황에서, 드론 기반 탐지·경로 계획 AI를 통해 빠른 인명 구조와 위험 지역 회피를 지원하기 위한</a:t>
            </a:r>
          </a:p>
          <a:p>
            <a:pPr algn="l">
              <a:lnSpc>
                <a:spcPts val="4128"/>
              </a:lnSpc>
            </a:pPr>
            <a:r>
              <a:rPr lang="en-US" sz="2400" spc="24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취지로 계획됨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83055" y="3356135"/>
            <a:ext cx="9728564" cy="424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“전 세계 곳곳에서 반복되는 홍수와 폭우”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13485" y="1741861"/>
            <a:ext cx="9728564" cy="42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주제 선정 배경 (1)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14177" y="0"/>
            <a:ext cx="9073823" cy="10287000"/>
            <a:chOff x="0" y="0"/>
            <a:chExt cx="238981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89813" cy="2709333"/>
            </a:xfrm>
            <a:custGeom>
              <a:avLst/>
              <a:gdLst/>
              <a:ahLst/>
              <a:cxnLst/>
              <a:rect l="l" t="t" r="r" b="b"/>
              <a:pathLst>
                <a:path w="2389813" h="2709333">
                  <a:moveTo>
                    <a:pt x="0" y="0"/>
                  </a:moveTo>
                  <a:lnTo>
                    <a:pt x="2389813" y="0"/>
                  </a:lnTo>
                  <a:lnTo>
                    <a:pt x="238981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6274C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2389813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973194" y="2163011"/>
            <a:ext cx="7912475" cy="6300308"/>
          </a:xfrm>
          <a:custGeom>
            <a:avLst/>
            <a:gdLst/>
            <a:ahLst/>
            <a:cxnLst/>
            <a:rect l="l" t="t" r="r" b="b"/>
            <a:pathLst>
              <a:path w="7912475" h="6300308">
                <a:moveTo>
                  <a:pt x="0" y="0"/>
                </a:moveTo>
                <a:lnTo>
                  <a:pt x="7912474" y="0"/>
                </a:lnTo>
                <a:lnTo>
                  <a:pt x="7912474" y="6300308"/>
                </a:lnTo>
                <a:lnTo>
                  <a:pt x="0" y="63003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913485" y="336752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83324" y="388187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개요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9415" y="3906840"/>
            <a:ext cx="8107790" cy="1531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95" lvl="1" indent="-259098" algn="l">
              <a:lnSpc>
                <a:spcPts val="4128"/>
              </a:lnSpc>
              <a:buFont typeface="Arial"/>
              <a:buChar char="•"/>
            </a:pPr>
            <a:r>
              <a:rPr lang="en-US" sz="2400" spc="24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비싼 가격</a:t>
            </a:r>
          </a:p>
          <a:p>
            <a:pPr marL="518195" lvl="1" indent="-259098" algn="l">
              <a:lnSpc>
                <a:spcPts val="4128"/>
              </a:lnSpc>
              <a:buFont typeface="Arial"/>
              <a:buChar char="•"/>
            </a:pPr>
            <a:r>
              <a:rPr lang="en-US" sz="2400" spc="24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날씨에 영향</a:t>
            </a:r>
          </a:p>
          <a:p>
            <a:pPr marL="518195" lvl="1" indent="-259098" algn="l">
              <a:lnSpc>
                <a:spcPts val="4128"/>
              </a:lnSpc>
              <a:buFont typeface="Arial"/>
              <a:buChar char="•"/>
            </a:pPr>
            <a:r>
              <a:rPr lang="en-US" sz="2400" spc="24">
                <a:solidFill>
                  <a:srgbClr val="252525"/>
                </a:solidFill>
                <a:latin typeface="TDTD순고딕"/>
                <a:ea typeface="TDTD순고딕"/>
                <a:cs typeface="TDTD순고딕"/>
                <a:sym typeface="TDTD순고딕"/>
              </a:rPr>
              <a:t>외부에서 신호 교란 가능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9415" y="3356135"/>
            <a:ext cx="9728564" cy="424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Lidar 센서의 문제점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3485" y="1741861"/>
            <a:ext cx="9728564" cy="42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 dirty="0" err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주제</a:t>
            </a:r>
            <a:r>
              <a:rPr lang="en-US" sz="2677" b="1" dirty="0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677" b="1" dirty="0" err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선정</a:t>
            </a:r>
            <a:r>
              <a:rPr lang="en-US" sz="2677" b="1" dirty="0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677" b="1" dirty="0" err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배경</a:t>
            </a:r>
            <a:r>
              <a:rPr lang="en-US" sz="2677" b="1" dirty="0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(2)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3485" y="6319468"/>
            <a:ext cx="9728564" cy="424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→ 카메라 데이터만을 이용한  Grid Map 생성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13012" y="6139931"/>
            <a:ext cx="7669126" cy="2751299"/>
          </a:xfrm>
          <a:custGeom>
            <a:avLst/>
            <a:gdLst/>
            <a:ahLst/>
            <a:cxnLst/>
            <a:rect l="l" t="t" r="r" b="b"/>
            <a:pathLst>
              <a:path w="7669126" h="2751299">
                <a:moveTo>
                  <a:pt x="0" y="0"/>
                </a:moveTo>
                <a:lnTo>
                  <a:pt x="7669126" y="0"/>
                </a:lnTo>
                <a:lnTo>
                  <a:pt x="7669126" y="2751299"/>
                </a:lnTo>
                <a:lnTo>
                  <a:pt x="0" y="27512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9310644" y="588973"/>
            <a:ext cx="6143122" cy="5905001"/>
          </a:xfrm>
          <a:custGeom>
            <a:avLst/>
            <a:gdLst/>
            <a:ahLst/>
            <a:cxnLst/>
            <a:rect l="l" t="t" r="r" b="b"/>
            <a:pathLst>
              <a:path w="6143122" h="5905001">
                <a:moveTo>
                  <a:pt x="0" y="0"/>
                </a:moveTo>
                <a:lnTo>
                  <a:pt x="6143121" y="0"/>
                </a:lnTo>
                <a:lnTo>
                  <a:pt x="6143121" y="5905001"/>
                </a:lnTo>
                <a:lnTo>
                  <a:pt x="0" y="5905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20" b="-520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9317973" y="7045680"/>
            <a:ext cx="8804932" cy="1710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3599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LIDAR 대체 (2)</a:t>
            </a:r>
          </a:p>
          <a:p>
            <a:pPr algn="l">
              <a:lnSpc>
                <a:spcPts val="7199"/>
              </a:lnSpc>
            </a:pPr>
            <a:r>
              <a:rPr lang="en-US" sz="3599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테슬라 - 컴퓨터 비전과 인공신경망으로 대체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44562" y="2953040"/>
            <a:ext cx="7783750" cy="1710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3599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Lidar 대체 (1) </a:t>
            </a:r>
          </a:p>
          <a:p>
            <a:pPr algn="l">
              <a:lnSpc>
                <a:spcPts val="7199"/>
              </a:lnSpc>
            </a:pPr>
            <a:r>
              <a:rPr lang="en-US" sz="3599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WIFI 등을 이용한 SLAM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3485" y="336752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83324" y="388187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개요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3485" y="1741861"/>
            <a:ext cx="9728564" cy="42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관련 연구 동향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282271" y="5734551"/>
            <a:ext cx="1643286" cy="405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8"/>
              </a:lnSpc>
              <a:spcBef>
                <a:spcPct val="0"/>
              </a:spcBef>
            </a:pPr>
            <a:r>
              <a:rPr lang="en-US" sz="2200" spc="22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-forbes 발췌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82661" y="4003242"/>
            <a:ext cx="8849398" cy="4307134"/>
            <a:chOff x="0" y="0"/>
            <a:chExt cx="1493953" cy="7271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93953" cy="727129"/>
            </a:xfrm>
            <a:custGeom>
              <a:avLst/>
              <a:gdLst/>
              <a:ahLst/>
              <a:cxnLst/>
              <a:rect l="l" t="t" r="r" b="b"/>
              <a:pathLst>
                <a:path w="1493953" h="727129">
                  <a:moveTo>
                    <a:pt x="0" y="0"/>
                  </a:moveTo>
                  <a:lnTo>
                    <a:pt x="1493953" y="0"/>
                  </a:lnTo>
                  <a:lnTo>
                    <a:pt x="1493953" y="727129"/>
                  </a:lnTo>
                  <a:lnTo>
                    <a:pt x="0" y="727129"/>
                  </a:lnTo>
                  <a:close/>
                </a:path>
              </a:pathLst>
            </a:custGeom>
            <a:blipFill>
              <a:blip r:embed="rId2"/>
              <a:stretch>
                <a:fillRect t="-2392" b="-2392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065504" y="2634614"/>
            <a:ext cx="2923883" cy="80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3599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1. Data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065504" y="4876800"/>
            <a:ext cx="8222496" cy="80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3599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2. Object Detection &amp; Grid Map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065504" y="5776798"/>
            <a:ext cx="7704602" cy="870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399" spc="23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YOLO + TensorRT 탐지</a:t>
            </a:r>
          </a:p>
          <a:p>
            <a:pPr algn="l">
              <a:lnSpc>
                <a:spcPts val="3599"/>
              </a:lnSpc>
            </a:pPr>
            <a:r>
              <a:rPr lang="en-US" sz="2399" spc="23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장애물 및 목표(사람)에 대한 그리드맵 생성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065504" y="3534612"/>
            <a:ext cx="7704602" cy="870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Isaac Sim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합성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데이터</a:t>
            </a:r>
            <a:endParaRPr lang="en-US" sz="2399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algn="l">
              <a:lnSpc>
                <a:spcPts val="3599"/>
              </a:lnSpc>
            </a:pP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실제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재난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현장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이미지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및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다양한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합성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시나리오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추가</a:t>
            </a:r>
            <a:endParaRPr lang="en-US" sz="2399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13485" y="336752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883324" y="388187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개요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3485" y="1918189"/>
            <a:ext cx="9728564" cy="42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침수 지역 드론 기반 인명·위험물 탐지 및 경로 계획 AI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65504" y="7123633"/>
            <a:ext cx="6850896" cy="8199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3599" b="1" spc="35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3. Path Planning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065504" y="8023631"/>
            <a:ext cx="7704602" cy="8928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사람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위치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및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장애물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위치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반영된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그리드맵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생성</a:t>
            </a:r>
            <a:endParaRPr lang="en-US" sz="2399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algn="l">
              <a:lnSpc>
                <a:spcPts val="3599"/>
              </a:lnSpc>
            </a:pP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A*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경로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탐색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적용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(</a:t>
            </a:r>
            <a:r>
              <a:rPr lang="en-US" altLang="ko-KR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이번</a:t>
            </a:r>
            <a:r>
              <a:rPr lang="en-US" altLang="ko-KR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ko-KR" alt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프로젝트에서는</a:t>
            </a:r>
            <a:r>
              <a:rPr lang="en-US" altLang="ko-KR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탐지까지</a:t>
            </a:r>
            <a:r>
              <a:rPr lang="en-US" altLang="ko-KR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altLang="ko-KR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구현</a:t>
            </a:r>
            <a:r>
              <a:rPr lang="en-US" altLang="ko-KR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)</a:t>
            </a:r>
            <a:endParaRPr lang="en-US" sz="2399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045D05D-5A3A-E74F-7CAA-497715635471}"/>
              </a:ext>
            </a:extLst>
          </p:cNvPr>
          <p:cNvCxnSpPr/>
          <p:nvPr/>
        </p:nvCxnSpPr>
        <p:spPr>
          <a:xfrm>
            <a:off x="9906000" y="7658100"/>
            <a:ext cx="4572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570938" y="3307714"/>
            <a:ext cx="8355200" cy="5410819"/>
          </a:xfrm>
          <a:custGeom>
            <a:avLst/>
            <a:gdLst/>
            <a:ahLst/>
            <a:cxnLst/>
            <a:rect l="l" t="t" r="r" b="b"/>
            <a:pathLst>
              <a:path w="8355200" h="5410819">
                <a:moveTo>
                  <a:pt x="0" y="0"/>
                </a:moveTo>
                <a:lnTo>
                  <a:pt x="8355201" y="0"/>
                </a:lnTo>
                <a:lnTo>
                  <a:pt x="8355201" y="5410819"/>
                </a:lnTo>
                <a:lnTo>
                  <a:pt x="0" y="54108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" r="-7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06859" y="3889023"/>
            <a:ext cx="6514248" cy="834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4000" b="1" spc="35" dirty="0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Object Detection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60076" y="5041120"/>
            <a:ext cx="7856055" cy="870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YOLO v8 Nano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기반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학습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</a:p>
          <a:p>
            <a:pPr algn="l">
              <a:lnSpc>
                <a:spcPts val="3599"/>
              </a:lnSpc>
            </a:pP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→ YOLO +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TensorRT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→ C++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단에서의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inference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최적화</a:t>
            </a:r>
            <a:endParaRPr lang="en-US" sz="2399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13485" y="336752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83324" y="388187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시스템 설계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3485" y="1918189"/>
            <a:ext cx="9728564" cy="42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 dirty="0" err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탐지</a:t>
            </a:r>
            <a:r>
              <a:rPr lang="en-US" sz="2677" b="1" dirty="0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</a:t>
            </a:r>
            <a:r>
              <a:rPr lang="en-US" sz="2677" b="1" dirty="0" err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모듈</a:t>
            </a:r>
            <a:r>
              <a:rPr lang="en-US" sz="2677" b="1" dirty="0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 (YOLO)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4562" y="2869667"/>
            <a:ext cx="5835043" cy="2840003"/>
            <a:chOff x="0" y="0"/>
            <a:chExt cx="1493953" cy="72712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93953" cy="727129"/>
            </a:xfrm>
            <a:custGeom>
              <a:avLst/>
              <a:gdLst/>
              <a:ahLst/>
              <a:cxnLst/>
              <a:rect l="l" t="t" r="r" b="b"/>
              <a:pathLst>
                <a:path w="1493953" h="727129">
                  <a:moveTo>
                    <a:pt x="0" y="0"/>
                  </a:moveTo>
                  <a:lnTo>
                    <a:pt x="1493953" y="0"/>
                  </a:lnTo>
                  <a:lnTo>
                    <a:pt x="1493953" y="727129"/>
                  </a:lnTo>
                  <a:lnTo>
                    <a:pt x="0" y="727129"/>
                  </a:lnTo>
                  <a:close/>
                </a:path>
              </a:pathLst>
            </a:custGeom>
            <a:blipFill>
              <a:blip r:embed="rId2"/>
              <a:stretch>
                <a:fillRect t="-2135" b="-2135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144562" y="6414519"/>
            <a:ext cx="5835043" cy="2840003"/>
            <a:chOff x="0" y="0"/>
            <a:chExt cx="1493953" cy="72712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93953" cy="727129"/>
            </a:xfrm>
            <a:custGeom>
              <a:avLst/>
              <a:gdLst/>
              <a:ahLst/>
              <a:cxnLst/>
              <a:rect l="l" t="t" r="r" b="b"/>
              <a:pathLst>
                <a:path w="1493953" h="727129">
                  <a:moveTo>
                    <a:pt x="0" y="0"/>
                  </a:moveTo>
                  <a:lnTo>
                    <a:pt x="1493953" y="0"/>
                  </a:lnTo>
                  <a:lnTo>
                    <a:pt x="1493953" y="727129"/>
                  </a:lnTo>
                  <a:lnTo>
                    <a:pt x="0" y="727129"/>
                  </a:lnTo>
                  <a:close/>
                </a:path>
              </a:pathLst>
            </a:custGeom>
            <a:blipFill>
              <a:blip r:embed="rId3"/>
              <a:stretch>
                <a:fillRect t="-9366" b="-9366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92547" y="3271027"/>
            <a:ext cx="2923883" cy="80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8" lvl="1" indent="-388619" algn="l">
              <a:lnSpc>
                <a:spcPts val="7199"/>
              </a:lnSpc>
              <a:buFont typeface="Arial"/>
              <a:buChar char="•"/>
            </a:pPr>
            <a:r>
              <a:rPr lang="en-US" sz="3599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환경 구성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992547" y="4171024"/>
            <a:ext cx="7704602" cy="870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Isaac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Sim에서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침수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주택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,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차량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,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부유물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,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사람을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포함한</a:t>
            </a:r>
            <a:endParaRPr lang="en-US" sz="2399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algn="l">
              <a:lnSpc>
                <a:spcPts val="3599"/>
              </a:lnSpc>
            </a:pP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다양한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홍수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시나리오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생성</a:t>
            </a:r>
            <a:endParaRPr lang="en-US" sz="2399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992547" y="5923956"/>
            <a:ext cx="3643287" cy="80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8" lvl="1" indent="-388619" algn="l">
              <a:lnSpc>
                <a:spcPts val="7199"/>
              </a:lnSpc>
              <a:buFont typeface="Arial"/>
              <a:buChar char="•"/>
            </a:pPr>
            <a:r>
              <a:rPr lang="en-US" sz="3599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 규모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992547" y="6823953"/>
            <a:ext cx="8556527" cy="1318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399" spc="23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총 5,000장 이미지 생성</a:t>
            </a:r>
          </a:p>
          <a:p>
            <a:pPr algn="l">
              <a:lnSpc>
                <a:spcPts val="3599"/>
              </a:lnSpc>
            </a:pPr>
            <a:r>
              <a:rPr lang="en-US" sz="2399" spc="23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자동 라벨링 적용 (Bounding Box 좌표 포함)</a:t>
            </a:r>
          </a:p>
          <a:p>
            <a:pPr algn="l">
              <a:lnSpc>
                <a:spcPts val="3599"/>
              </a:lnSpc>
            </a:pPr>
            <a:r>
              <a:rPr lang="en-US" sz="2399" spc="23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-&gt; 실제 홍수 데이터를 확보하기 어려운 한계를 합성 데이터로 보완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3485" y="336752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83324" y="388187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데이터셋 및 구현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1868295"/>
            <a:ext cx="2494047" cy="42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합성 데이터 생성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452213" y="1342422"/>
            <a:ext cx="11037614" cy="7602156"/>
          </a:xfrm>
          <a:custGeom>
            <a:avLst/>
            <a:gdLst/>
            <a:ahLst/>
            <a:cxnLst/>
            <a:rect l="l" t="t" r="r" b="b"/>
            <a:pathLst>
              <a:path w="11037614" h="7602156">
                <a:moveTo>
                  <a:pt x="0" y="0"/>
                </a:moveTo>
                <a:lnTo>
                  <a:pt x="11037614" y="0"/>
                </a:lnTo>
                <a:lnTo>
                  <a:pt x="11037614" y="7602156"/>
                </a:lnTo>
                <a:lnTo>
                  <a:pt x="0" y="76021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13485" y="336752"/>
            <a:ext cx="1396179" cy="1260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00"/>
              </a:lnSpc>
            </a:pPr>
            <a:r>
              <a:rPr lang="en-US" sz="5500" b="1" spc="132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02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83324" y="388187"/>
            <a:ext cx="5301543" cy="118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0"/>
              </a:lnSpc>
            </a:pPr>
            <a:r>
              <a:rPr lang="en-US" sz="5200" b="1">
                <a:solidFill>
                  <a:srgbClr val="252525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시스템 설계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868295"/>
            <a:ext cx="4949380" cy="42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46"/>
              </a:lnSpc>
            </a:pPr>
            <a:r>
              <a:rPr lang="en-US" sz="2677" b="1">
                <a:solidFill>
                  <a:srgbClr val="434343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UNet (Grid map predict)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868578"/>
            <a:ext cx="6514248" cy="80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99"/>
              </a:lnSpc>
            </a:pPr>
            <a:r>
              <a:rPr lang="en-US" sz="3599" b="1" spc="35">
                <a:solidFill>
                  <a:srgbClr val="6274CF"/>
                </a:solidFill>
                <a:latin typeface="Tlab 돋움 레귤러 Bold"/>
                <a:ea typeface="Tlab 돋움 레귤러 Bold"/>
                <a:cs typeface="Tlab 돋움 레귤러 Bold"/>
                <a:sym typeface="Tlab 돋움 레귤러 Bold"/>
              </a:rPr>
              <a:t>Segmentation 특화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4833461"/>
            <a:ext cx="5790189" cy="1354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58" lvl="1" indent="-259079" algn="l">
              <a:lnSpc>
                <a:spcPts val="3599"/>
              </a:lnSpc>
              <a:buFont typeface="Arial"/>
              <a:buChar char="•"/>
            </a:pP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픽셀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단위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세그멘테이션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특화</a:t>
            </a:r>
            <a:endParaRPr lang="en-US" sz="2399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518158" lvl="1" indent="-259079" algn="l">
              <a:lnSpc>
                <a:spcPts val="3599"/>
              </a:lnSpc>
              <a:buFont typeface="Arial"/>
              <a:buChar char="•"/>
            </a:pP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세포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, CT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이미지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등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의료분야</a:t>
            </a:r>
            <a:r>
              <a:rPr lang="en-US" sz="2399" spc="23" dirty="0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 </a:t>
            </a:r>
            <a:r>
              <a:rPr lang="en-US" sz="2399" spc="23" dirty="0" err="1">
                <a:solidFill>
                  <a:srgbClr val="000000"/>
                </a:solidFill>
                <a:latin typeface="Tlab 돋움 레귤러"/>
                <a:ea typeface="Tlab 돋움 레귤러"/>
                <a:cs typeface="Tlab 돋움 레귤러"/>
                <a:sym typeface="Tlab 돋움 레귤러"/>
              </a:rPr>
              <a:t>특화</a:t>
            </a:r>
            <a:endParaRPr lang="en-US" sz="2399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  <a:p>
            <a:pPr marL="259079" lvl="1" algn="l">
              <a:lnSpc>
                <a:spcPts val="3599"/>
              </a:lnSpc>
            </a:pPr>
            <a:endParaRPr lang="en-US" sz="2399" spc="23" dirty="0">
              <a:solidFill>
                <a:srgbClr val="000000"/>
              </a:solidFill>
              <a:latin typeface="Tlab 돋움 레귤러"/>
              <a:ea typeface="Tlab 돋움 레귤러"/>
              <a:cs typeface="Tlab 돋움 레귤러"/>
              <a:sym typeface="Tlab 돋움 레귤러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518</Words>
  <Application>Microsoft Office PowerPoint</Application>
  <PresentationFormat>사용자 지정</PresentationFormat>
  <Paragraphs>125</Paragraphs>
  <Slides>16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6" baseType="lpstr">
      <vt:lpstr>TDTD평고딕</vt:lpstr>
      <vt:lpstr>Cabin</vt:lpstr>
      <vt:lpstr>Cabin Bold</vt:lpstr>
      <vt:lpstr>TDTD순고딕 Bold</vt:lpstr>
      <vt:lpstr>Arial</vt:lpstr>
      <vt:lpstr>Tlab 돋움 레귤러 Bold</vt:lpstr>
      <vt:lpstr>TDTD순고딕</vt:lpstr>
      <vt:lpstr>Calibri</vt:lpstr>
      <vt:lpstr>Tlab 돋움 레귤러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AI-Powered Flood Rescue: Human &amp; Debris Detection with Path Planning”</dc:title>
  <dc:creator>User</dc:creator>
  <cp:lastModifiedBy>김 현지</cp:lastModifiedBy>
  <cp:revision>4</cp:revision>
  <dcterms:created xsi:type="dcterms:W3CDTF">2006-08-16T00:00:00Z</dcterms:created>
  <dcterms:modified xsi:type="dcterms:W3CDTF">2025-08-28T07:56:51Z</dcterms:modified>
  <dc:identifier>DAGxQiFDe_8</dc:identifier>
</cp:coreProperties>
</file>

<file path=docProps/thumbnail.jpeg>
</file>